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298" r:id="rId5"/>
    <p:sldId id="300" r:id="rId6"/>
    <p:sldId id="301" r:id="rId7"/>
    <p:sldId id="303" r:id="rId8"/>
    <p:sldId id="305" r:id="rId9"/>
    <p:sldId id="306" r:id="rId10"/>
    <p:sldId id="307" r:id="rId11"/>
    <p:sldId id="311" r:id="rId12"/>
    <p:sldId id="309" r:id="rId13"/>
    <p:sldId id="310" r:id="rId14"/>
    <p:sldId id="312" r:id="rId15"/>
    <p:sldId id="313" r:id="rId16"/>
    <p:sldId id="314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00000"/>
    <a:srgbClr val="C8CCCC"/>
    <a:srgbClr val="2626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19" autoAdjust="0"/>
  </p:normalViewPr>
  <p:slideViewPr>
    <p:cSldViewPr snapToGrid="0">
      <p:cViewPr varScale="1">
        <p:scale>
          <a:sx n="85" d="100"/>
          <a:sy n="85" d="100"/>
        </p:scale>
        <p:origin x="59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11/6/2022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437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11/6/2022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0465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11/6/2022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27835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11/6/2022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359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11/6/2022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9257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11/6/2022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85433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11/6/2022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3937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11/6/2022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11844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11/6/2022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6137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11/6/2022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603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pic>
        <p:nvPicPr>
          <p:cNvPr id="4" name="Picture 3" descr="A close up of a piece of paper with a pencil laying on top">
            <a:extLst>
              <a:ext uri="{FF2B5EF4-FFF2-40B4-BE49-F238E27FC236}">
                <a16:creationId xmlns:a16="http://schemas.microsoft.com/office/drawing/2014/main" id="{65810330-F0B5-43C9-BC34-094FFB5C052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975"/>
            <a:ext cx="12191980" cy="6858000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C5373426-E26E-431D-959C-5DB96C0B6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12607" y="1238442"/>
            <a:ext cx="3635926" cy="4355751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23416" y="1475234"/>
            <a:ext cx="3214307" cy="2901694"/>
          </a:xfrm>
        </p:spPr>
        <p:txBody>
          <a:bodyPr anchor="b">
            <a:normAutofit/>
          </a:bodyPr>
          <a:lstStyle/>
          <a:p>
            <a:r>
              <a:rPr lang="en-US" sz="3400" dirty="0">
                <a:solidFill>
                  <a:schemeClr val="tx1"/>
                </a:solidFill>
              </a:rPr>
              <a:t>Mesh Analysis</a:t>
            </a:r>
            <a:br>
              <a:rPr lang="en-US" sz="3200" dirty="0">
                <a:solidFill>
                  <a:schemeClr val="tx1"/>
                </a:solidFill>
              </a:rPr>
            </a:br>
            <a:br>
              <a:rPr lang="en-US" sz="32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Course Tutor: MS. </a:t>
            </a:r>
            <a:r>
              <a:rPr lang="en-US" sz="1600" dirty="0" err="1">
                <a:solidFill>
                  <a:schemeClr val="tx1"/>
                </a:solidFill>
              </a:rPr>
              <a:t>Israt</a:t>
            </a:r>
            <a:r>
              <a:rPr lang="en-US" sz="1600" dirty="0">
                <a:solidFill>
                  <a:schemeClr val="tx1"/>
                </a:solidFill>
              </a:rPr>
              <a:t> Sultana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Dept. of  CSE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Course Title  : Electrical Circuit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Course code  : CSE-133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6D07482-83A3-4451-943C-B46961082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76090" y="4508519"/>
            <a:ext cx="310896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EDC90921-9082-491B-940E-827D679F3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8508A7-14CE-B340-D8E0-4F5DBCB0BF01}"/>
              </a:ext>
            </a:extLst>
          </p:cNvPr>
          <p:cNvSpPr txBox="1"/>
          <p:nvPr/>
        </p:nvSpPr>
        <p:spPr>
          <a:xfrm>
            <a:off x="8071715" y="1343643"/>
            <a:ext cx="210314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400" dirty="0"/>
              <a:t>Welcome </a:t>
            </a:r>
          </a:p>
          <a:p>
            <a:r>
              <a:rPr lang="en-SG" dirty="0"/>
              <a:t>To Our Presentation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5B62A8-C4D6-E9D0-03B9-3D686BDBCBEC}"/>
              </a:ext>
            </a:extLst>
          </p:cNvPr>
          <p:cNvSpPr txBox="1"/>
          <p:nvPr/>
        </p:nvSpPr>
        <p:spPr>
          <a:xfrm>
            <a:off x="10070243" y="5053517"/>
            <a:ext cx="14782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SG" sz="2800" dirty="0">
                <a:latin typeface="+mj-lt"/>
                <a:cs typeface="Arial" panose="020B0604020202020204" pitchFamily="34" charset="0"/>
              </a:rPr>
              <a:t>Team 1</a:t>
            </a:r>
          </a:p>
        </p:txBody>
      </p:sp>
    </p:spTree>
    <p:extLst>
      <p:ext uri="{BB962C8B-B14F-4D97-AF65-F5344CB8AC3E}">
        <p14:creationId xmlns:p14="http://schemas.microsoft.com/office/powerpoint/2010/main" val="1931439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2EB3A6-05EA-EAEB-DBFC-D662EFFDF9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SG" sz="5400" dirty="0">
                <a:solidFill>
                  <a:srgbClr val="282625"/>
                </a:solidFill>
                <a:latin typeface="Source Sans Pro" panose="020B0503030403020204" pitchFamily="34" charset="0"/>
              </a:rPr>
              <a:t>P</a:t>
            </a:r>
            <a:r>
              <a:rPr lang="en-SG" sz="5400" b="0" i="0" dirty="0">
                <a:solidFill>
                  <a:srgbClr val="282625"/>
                </a:solidFill>
                <a:effectLst/>
                <a:latin typeface="Source Sans Pro" panose="020B0503030403020204" pitchFamily="34" charset="0"/>
              </a:rPr>
              <a:t>roperties of A Super-mesh:</a:t>
            </a:r>
            <a:endParaRPr lang="en-SG" sz="5400" dirty="0"/>
          </a:p>
        </p:txBody>
      </p:sp>
      <p:pic>
        <p:nvPicPr>
          <p:cNvPr id="4" name="Content Placeholder 5">
            <a:extLst>
              <a:ext uri="{FF2B5EF4-FFF2-40B4-BE49-F238E27FC236}">
                <a16:creationId xmlns:a16="http://schemas.microsoft.com/office/drawing/2014/main" id="{DE0CD3D6-6DD2-0EC8-B010-D58A97D2A8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89" t="48458" r="49821" b="10291"/>
          <a:stretch/>
        </p:blipFill>
        <p:spPr>
          <a:xfrm>
            <a:off x="7675249" y="2009553"/>
            <a:ext cx="4199860" cy="23391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049A817-0A7E-84C8-F781-7D21290636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4721" y="4396563"/>
            <a:ext cx="1966130" cy="12574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C35A067-ED60-9C87-ED04-1246E41377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411" y="2528586"/>
            <a:ext cx="7493659" cy="1921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7427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2EB3A6-05EA-EAEB-DBFC-D662EFFDF9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SG" sz="5400" b="0" i="0" dirty="0">
                <a:solidFill>
                  <a:srgbClr val="282625"/>
                </a:solidFill>
                <a:effectLst/>
                <a:latin typeface="Source Sans Pro" panose="020B0503030403020204" pitchFamily="34" charset="0"/>
              </a:rPr>
              <a:t>Applications of A Super-mesh:</a:t>
            </a:r>
            <a:endParaRPr lang="en-SG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FDD84DF-8DCE-0271-3622-AD8C74F123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45" t="7520" r="10550"/>
          <a:stretch/>
        </p:blipFill>
        <p:spPr>
          <a:xfrm>
            <a:off x="202824" y="1981198"/>
            <a:ext cx="4294095" cy="164913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F6509D1-486E-39AA-62CD-ED79FAD23D8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415" t="12232" r="11002" b="61503"/>
          <a:stretch/>
        </p:blipFill>
        <p:spPr>
          <a:xfrm>
            <a:off x="5391155" y="2495732"/>
            <a:ext cx="2303928" cy="105080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850F2B7-B990-3325-339A-0510667C18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970" y="3776960"/>
            <a:ext cx="4185802" cy="220999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BAC3E0B-343E-4F69-E071-68F572D826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55059" y="1987738"/>
            <a:ext cx="3803956" cy="411575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42853C6-E86D-2DAC-3023-FDF3E76C8E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42986" y="1987738"/>
            <a:ext cx="2165020" cy="507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4020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2EB3A6-05EA-EAEB-DBFC-D662EFFDF9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SG" sz="5400" b="0" i="0" dirty="0">
                <a:solidFill>
                  <a:srgbClr val="282625"/>
                </a:solidFill>
                <a:effectLst/>
                <a:latin typeface="Source Sans Pro" panose="020B0503030403020204" pitchFamily="34" charset="0"/>
              </a:rPr>
              <a:t>Applications of A Super-mesh:</a:t>
            </a:r>
            <a:endParaRPr lang="en-SG" sz="5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6DF1309-A04F-40F5-515F-6F93AC5F4D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9293" y="2259657"/>
            <a:ext cx="4123543" cy="33074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78E4783-4C75-3984-F9CD-292929D556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3796" y="3399417"/>
            <a:ext cx="3741744" cy="208806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BD6C238-915D-652A-D885-16826839AE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164" y="2031132"/>
            <a:ext cx="4008467" cy="107451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BCA626B-D55F-9E33-D012-DC59674355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85546" y="2031132"/>
            <a:ext cx="3718882" cy="1539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7230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2FAB532-7D81-9EB5-CC32-401685E6E7CC}"/>
              </a:ext>
            </a:extLst>
          </p:cNvPr>
          <p:cNvSpPr/>
          <p:nvPr/>
        </p:nvSpPr>
        <p:spPr>
          <a:xfrm>
            <a:off x="0" y="0"/>
            <a:ext cx="12192000" cy="6400800"/>
          </a:xfrm>
          <a:prstGeom prst="rect">
            <a:avLst/>
          </a:prstGeom>
          <a:solidFill>
            <a:srgbClr val="C8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D3E01A-1962-79BC-5A6F-27137B86E7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5193" y="98613"/>
            <a:ext cx="9452455" cy="6302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6494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Content Placeholder 20">
            <a:extLst>
              <a:ext uri="{FF2B5EF4-FFF2-40B4-BE49-F238E27FC236}">
                <a16:creationId xmlns:a16="http://schemas.microsoft.com/office/drawing/2014/main" id="{84753918-B9ED-C552-57A7-1E84EA5733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-1" y="73210"/>
            <a:ext cx="12093463" cy="6784789"/>
          </a:xfr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44FB26E5-38A4-6078-B5B7-3BDB54833A5C}"/>
              </a:ext>
            </a:extLst>
          </p:cNvPr>
          <p:cNvSpPr/>
          <p:nvPr/>
        </p:nvSpPr>
        <p:spPr>
          <a:xfrm>
            <a:off x="11958918" y="6257364"/>
            <a:ext cx="233082" cy="17929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9335143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3B4343-6DF6-1BFE-8104-25FDE70D7F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Table of 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E9D4F4-CA5F-4A52-0333-086C521E07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l"/>
            <a:r>
              <a:rPr lang="en-SG" sz="2800" dirty="0"/>
              <a:t>1. Introduction to Mesh.</a:t>
            </a:r>
            <a:endParaRPr lang="en-US" sz="2800" b="0" dirty="0">
              <a:solidFill>
                <a:srgbClr val="282625"/>
              </a:solidFill>
              <a:effectLst/>
              <a:latin typeface="Source Sans Pro" panose="020B0503030403020204" pitchFamily="34" charset="0"/>
            </a:endParaRPr>
          </a:p>
          <a:p>
            <a:pPr algn="l"/>
            <a:r>
              <a:rPr lang="en-US" sz="2800" dirty="0">
                <a:solidFill>
                  <a:srgbClr val="282625"/>
                </a:solidFill>
                <a:latin typeface="Source Sans Pro" panose="020B0503030403020204" pitchFamily="34" charset="0"/>
              </a:rPr>
              <a:t>2. </a:t>
            </a:r>
            <a:r>
              <a:rPr lang="en-US" sz="2800" b="0" dirty="0">
                <a:solidFill>
                  <a:srgbClr val="282625"/>
                </a:solidFill>
                <a:effectLst/>
                <a:latin typeface="Source Sans Pro" panose="020B0503030403020204" pitchFamily="34" charset="0"/>
              </a:rPr>
              <a:t>Steps of Mesh analysis.</a:t>
            </a:r>
          </a:p>
          <a:p>
            <a:pPr algn="l"/>
            <a:r>
              <a:rPr lang="en-US" sz="2800" b="0" dirty="0">
                <a:solidFill>
                  <a:srgbClr val="282625"/>
                </a:solidFill>
                <a:effectLst/>
                <a:latin typeface="Source Sans Pro" panose="020B0503030403020204" pitchFamily="34" charset="0"/>
              </a:rPr>
              <a:t>3. Application of mesh analysis.</a:t>
            </a:r>
          </a:p>
          <a:p>
            <a:pPr algn="l"/>
            <a:r>
              <a:rPr lang="en-US" sz="2800" b="0" dirty="0">
                <a:solidFill>
                  <a:srgbClr val="282625"/>
                </a:solidFill>
                <a:effectLst/>
                <a:latin typeface="Source Sans Pro" panose="020B0503030403020204" pitchFamily="34" charset="0"/>
              </a:rPr>
              <a:t>4. </a:t>
            </a:r>
            <a:r>
              <a:rPr lang="en-SG" sz="2800" dirty="0"/>
              <a:t>Mesh Vs Nodal Analysis</a:t>
            </a:r>
            <a:r>
              <a:rPr lang="en-US" sz="2800" b="0" dirty="0">
                <a:solidFill>
                  <a:srgbClr val="282625"/>
                </a:solidFill>
                <a:effectLst/>
                <a:latin typeface="Source Sans Pro" panose="020B0503030403020204" pitchFamily="34" charset="0"/>
              </a:rPr>
              <a:t>.</a:t>
            </a:r>
          </a:p>
          <a:p>
            <a:pPr algn="l"/>
            <a:r>
              <a:rPr lang="en-US" sz="2800" b="0" dirty="0">
                <a:solidFill>
                  <a:srgbClr val="282625"/>
                </a:solidFill>
                <a:effectLst/>
                <a:latin typeface="Source Sans Pro" panose="020B0503030403020204" pitchFamily="34" charset="0"/>
              </a:rPr>
              <a:t>5. Understanding and intro to Super-mesh.</a:t>
            </a:r>
          </a:p>
          <a:p>
            <a:pPr algn="l"/>
            <a:r>
              <a:rPr lang="en-US" sz="2800" dirty="0">
                <a:solidFill>
                  <a:srgbClr val="282625"/>
                </a:solidFill>
                <a:latin typeface="Source Sans Pro" panose="020B0503030403020204" pitchFamily="34" charset="0"/>
              </a:rPr>
              <a:t>6. </a:t>
            </a:r>
            <a:r>
              <a:rPr lang="en-SG" sz="2800" dirty="0">
                <a:solidFill>
                  <a:srgbClr val="282625"/>
                </a:solidFill>
                <a:latin typeface="Source Sans Pro" panose="020B0503030403020204" pitchFamily="34" charset="0"/>
              </a:rPr>
              <a:t>P</a:t>
            </a:r>
            <a:r>
              <a:rPr lang="en-SG" sz="2800" b="0" i="0" dirty="0">
                <a:solidFill>
                  <a:srgbClr val="282625"/>
                </a:solidFill>
                <a:effectLst/>
                <a:latin typeface="Source Sans Pro" panose="020B0503030403020204" pitchFamily="34" charset="0"/>
              </a:rPr>
              <a:t>roperties and Application of Super-mesh.</a:t>
            </a:r>
            <a:endParaRPr lang="en-US" sz="2800" b="0" dirty="0">
              <a:solidFill>
                <a:srgbClr val="282625"/>
              </a:solidFill>
              <a:effectLst/>
              <a:latin typeface="Source Sans Pro" panose="020B0503030403020204" pitchFamily="34" charset="0"/>
            </a:endParaRPr>
          </a:p>
          <a:p>
            <a:endParaRPr lang="en-SG" sz="2800" dirty="0"/>
          </a:p>
        </p:txBody>
      </p:sp>
    </p:spTree>
    <p:extLst>
      <p:ext uri="{BB962C8B-B14F-4D97-AF65-F5344CB8AC3E}">
        <p14:creationId xmlns:p14="http://schemas.microsoft.com/office/powerpoint/2010/main" val="3626154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2F41CEE-2CE4-DA4A-8403-87F0592C6C2E}"/>
              </a:ext>
            </a:extLst>
          </p:cNvPr>
          <p:cNvSpPr/>
          <p:nvPr/>
        </p:nvSpPr>
        <p:spPr>
          <a:xfrm>
            <a:off x="4561365" y="0"/>
            <a:ext cx="1945761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7096EE-02EC-88EA-725B-A272BC14F6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76426"/>
            <a:ext cx="6507126" cy="1148743"/>
          </a:xfrm>
        </p:spPr>
        <p:txBody>
          <a:bodyPr>
            <a:normAutofit/>
          </a:bodyPr>
          <a:lstStyle/>
          <a:p>
            <a:pPr algn="ctr"/>
            <a:r>
              <a:rPr lang="en-SG" sz="4800" dirty="0"/>
              <a:t>Definition: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D278735-BABD-6794-A0B1-A62132770E1F}"/>
              </a:ext>
            </a:extLst>
          </p:cNvPr>
          <p:cNvSpPr txBox="1"/>
          <p:nvPr/>
        </p:nvSpPr>
        <p:spPr>
          <a:xfrm>
            <a:off x="309022" y="2191593"/>
            <a:ext cx="5932290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600" b="0" dirty="0">
                <a:solidFill>
                  <a:schemeClr val="bg1"/>
                </a:solidFill>
                <a:effectLst/>
                <a:latin typeface="Source Sans Pro" panose="020B0503030403020204" pitchFamily="34" charset="0"/>
              </a:rPr>
              <a:t>Mesh is a loop that does not contain any </a:t>
            </a:r>
          </a:p>
          <a:p>
            <a:pPr algn="just"/>
            <a:r>
              <a:rPr lang="en-US" sz="2600" b="0" dirty="0">
                <a:solidFill>
                  <a:schemeClr val="bg1"/>
                </a:solidFill>
                <a:effectLst/>
                <a:latin typeface="Source Sans Pro" panose="020B0503030403020204" pitchFamily="34" charset="0"/>
              </a:rPr>
              <a:t>loop within it. </a:t>
            </a:r>
          </a:p>
          <a:p>
            <a:pPr algn="just"/>
            <a:endParaRPr lang="en-US" sz="2600" b="0" dirty="0">
              <a:solidFill>
                <a:schemeClr val="bg1"/>
              </a:solidFill>
              <a:effectLst/>
              <a:latin typeface="Source Sans Pro" panose="020B0503030403020204" pitchFamily="34" charset="0"/>
            </a:endParaRPr>
          </a:p>
          <a:p>
            <a:pPr algn="just"/>
            <a:r>
              <a:rPr lang="en-US" sz="2600" b="0" dirty="0">
                <a:solidFill>
                  <a:schemeClr val="bg1"/>
                </a:solidFill>
                <a:effectLst/>
                <a:latin typeface="Source Sans Pro" panose="020B0503030403020204" pitchFamily="34" charset="0"/>
              </a:rPr>
              <a:t>Mesh analysis apply KVL to find unknown </a:t>
            </a:r>
          </a:p>
          <a:p>
            <a:pPr algn="just"/>
            <a:r>
              <a:rPr lang="en-US" sz="2600" b="0" dirty="0">
                <a:solidFill>
                  <a:schemeClr val="bg1"/>
                </a:solidFill>
                <a:effectLst/>
                <a:latin typeface="Source Sans Pro" panose="020B0503030403020204" pitchFamily="34" charset="0"/>
              </a:rPr>
              <a:t>currents. it is only applicable to planner </a:t>
            </a:r>
          </a:p>
          <a:p>
            <a:pPr algn="just"/>
            <a:r>
              <a:rPr lang="en-US" sz="2600" b="0" dirty="0">
                <a:solidFill>
                  <a:schemeClr val="bg1"/>
                </a:solidFill>
                <a:effectLst/>
                <a:latin typeface="Source Sans Pro" panose="020B0503030403020204" pitchFamily="34" charset="0"/>
              </a:rPr>
              <a:t>circuit( a circuit that can be drawn on a </a:t>
            </a:r>
          </a:p>
          <a:p>
            <a:pPr algn="just"/>
            <a:r>
              <a:rPr lang="en-US" sz="2600" b="0" dirty="0">
                <a:solidFill>
                  <a:schemeClr val="bg1"/>
                </a:solidFill>
                <a:effectLst/>
                <a:latin typeface="Source Sans Pro" panose="020B0503030403020204" pitchFamily="34" charset="0"/>
              </a:rPr>
              <a:t>plane with no branch crossing each other).</a:t>
            </a:r>
          </a:p>
          <a:p>
            <a:pPr algn="just"/>
            <a:endParaRPr lang="en-SG" sz="2600" dirty="0">
              <a:solidFill>
                <a:schemeClr val="bg1"/>
              </a:solidFill>
            </a:endParaRPr>
          </a:p>
          <a:p>
            <a:endParaRPr lang="en-SG" sz="2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3552F8-0A9F-7862-FE14-BF78F3DCB4D3}"/>
              </a:ext>
            </a:extLst>
          </p:cNvPr>
          <p:cNvSpPr txBox="1"/>
          <p:nvPr/>
        </p:nvSpPr>
        <p:spPr>
          <a:xfrm>
            <a:off x="8650352" y="4786197"/>
            <a:ext cx="1968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Fig: Mesh Analysis</a:t>
            </a:r>
          </a:p>
        </p:txBody>
      </p:sp>
      <p:sp>
        <p:nvSpPr>
          <p:cNvPr id="13" name="AutoShape 4" descr="Loop current method (article) | Khan Academy">
            <a:extLst>
              <a:ext uri="{FF2B5EF4-FFF2-40B4-BE49-F238E27FC236}">
                <a16:creationId xmlns:a16="http://schemas.microsoft.com/office/drawing/2014/main" id="{FA45A7A0-F27F-CF03-CF05-57B40F3EA10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SG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F95F0A6-BA6C-D70C-915C-51D85694A770}"/>
              </a:ext>
            </a:extLst>
          </p:cNvPr>
          <p:cNvCxnSpPr>
            <a:cxnSpLocks/>
          </p:cNvCxnSpPr>
          <p:nvPr/>
        </p:nvCxnSpPr>
        <p:spPr>
          <a:xfrm>
            <a:off x="2383982" y="1618615"/>
            <a:ext cx="1814836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E877D064-B36A-6C7E-50F7-2FCDB57E62EE}"/>
              </a:ext>
            </a:extLst>
          </p:cNvPr>
          <p:cNvSpPr/>
          <p:nvPr/>
        </p:nvSpPr>
        <p:spPr>
          <a:xfrm>
            <a:off x="10910047" y="2621663"/>
            <a:ext cx="349624" cy="13049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5AF50CE5-C82C-908E-3E71-14C6F2DB47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9673" y="1744180"/>
            <a:ext cx="5124028" cy="3064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35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8CFAE7C-4A71-B123-0982-F1D7BAD82012}"/>
              </a:ext>
            </a:extLst>
          </p:cNvPr>
          <p:cNvSpPr/>
          <p:nvPr/>
        </p:nvSpPr>
        <p:spPr>
          <a:xfrm>
            <a:off x="5432611" y="0"/>
            <a:ext cx="6759389" cy="6496493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7B0E552-695F-C234-259D-6734D2C4C3A6}"/>
              </a:ext>
            </a:extLst>
          </p:cNvPr>
          <p:cNvSpPr/>
          <p:nvPr/>
        </p:nvSpPr>
        <p:spPr>
          <a:xfrm>
            <a:off x="0" y="6315737"/>
            <a:ext cx="5432611" cy="5422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905B89-4D12-A1A4-14FD-254DB54573C1}"/>
              </a:ext>
            </a:extLst>
          </p:cNvPr>
          <p:cNvSpPr txBox="1"/>
          <p:nvPr/>
        </p:nvSpPr>
        <p:spPr>
          <a:xfrm>
            <a:off x="5713009" y="758764"/>
            <a:ext cx="560441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4400" b="0" i="0" dirty="0">
                <a:solidFill>
                  <a:schemeClr val="bg1"/>
                </a:solidFill>
                <a:effectLst/>
                <a:latin typeface="Source Sans Pro" panose="020B0503030403020204" pitchFamily="34" charset="0"/>
              </a:rPr>
              <a:t>Steps of Mesh </a:t>
            </a:r>
            <a:r>
              <a:rPr lang="en-SG" sz="4400" dirty="0">
                <a:solidFill>
                  <a:schemeClr val="bg1"/>
                </a:solidFill>
                <a:latin typeface="Source Sans Pro" panose="020B0503030403020204" pitchFamily="34" charset="0"/>
              </a:rPr>
              <a:t>A</a:t>
            </a:r>
            <a:r>
              <a:rPr lang="en-SG" sz="4400" b="0" i="0" dirty="0">
                <a:solidFill>
                  <a:schemeClr val="bg1"/>
                </a:solidFill>
                <a:effectLst/>
                <a:latin typeface="Source Sans Pro" panose="020B0503030403020204" pitchFamily="34" charset="0"/>
              </a:rPr>
              <a:t>nalysis:</a:t>
            </a:r>
            <a:endParaRPr lang="en-SG" sz="4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8AAFA4-9233-E00C-F39A-DBD43B62FE5E}"/>
              </a:ext>
            </a:extLst>
          </p:cNvPr>
          <p:cNvSpPr txBox="1"/>
          <p:nvPr/>
        </p:nvSpPr>
        <p:spPr>
          <a:xfrm>
            <a:off x="5665693" y="2286968"/>
            <a:ext cx="6645347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600" dirty="0">
                <a:solidFill>
                  <a:schemeClr val="bg1"/>
                </a:solidFill>
                <a:latin typeface="Source Sans Pro" panose="020B0503030403020204" pitchFamily="34" charset="0"/>
              </a:rPr>
              <a:t>1. I</a:t>
            </a:r>
            <a:r>
              <a:rPr lang="en-US" sz="2600" b="0" dirty="0">
                <a:solidFill>
                  <a:schemeClr val="bg1"/>
                </a:solidFill>
                <a:effectLst/>
                <a:latin typeface="Source Sans Pro" panose="020B0503030403020204" pitchFamily="34" charset="0"/>
              </a:rPr>
              <a:t>dentify the number of basic meshes. assignment current i</a:t>
            </a:r>
            <a:r>
              <a:rPr lang="en-US" b="0" dirty="0">
                <a:solidFill>
                  <a:schemeClr val="bg1"/>
                </a:solidFill>
                <a:effectLst/>
                <a:latin typeface="Source Sans Pro" panose="020B0503030403020204" pitchFamily="34" charset="0"/>
              </a:rPr>
              <a:t>1</a:t>
            </a:r>
            <a:r>
              <a:rPr lang="en-US" sz="2400" b="0" dirty="0">
                <a:solidFill>
                  <a:schemeClr val="bg1"/>
                </a:solidFill>
                <a:effectLst/>
                <a:latin typeface="Source Sans Pro" panose="020B0503030403020204" pitchFamily="34" charset="0"/>
              </a:rPr>
              <a:t>,</a:t>
            </a:r>
            <a:r>
              <a:rPr lang="en-US" sz="2600" b="0" dirty="0">
                <a:solidFill>
                  <a:schemeClr val="bg1"/>
                </a:solidFill>
                <a:effectLst/>
                <a:latin typeface="Source Sans Pro" panose="020B0503030403020204" pitchFamily="34" charset="0"/>
              </a:rPr>
              <a:t> i</a:t>
            </a:r>
            <a:r>
              <a:rPr lang="en-US" b="0" dirty="0">
                <a:solidFill>
                  <a:schemeClr val="bg1"/>
                </a:solidFill>
                <a:effectLst/>
                <a:latin typeface="Source Sans Pro" panose="020B0503030403020204" pitchFamily="34" charset="0"/>
              </a:rPr>
              <a:t>2</a:t>
            </a:r>
            <a:r>
              <a:rPr lang="en-US" sz="2400" b="0" dirty="0">
                <a:solidFill>
                  <a:schemeClr val="bg1"/>
                </a:solidFill>
                <a:effectLst/>
                <a:latin typeface="Source Sans Pro" panose="020B0503030403020204" pitchFamily="34" charset="0"/>
              </a:rPr>
              <a:t>,</a:t>
            </a:r>
            <a:r>
              <a:rPr lang="en-US" sz="2600" b="0" dirty="0">
                <a:solidFill>
                  <a:schemeClr val="bg1"/>
                </a:solidFill>
                <a:effectLst/>
                <a:latin typeface="Source Sans Pro" panose="020B0503030403020204" pitchFamily="34" charset="0"/>
              </a:rPr>
              <a:t> i</a:t>
            </a:r>
            <a:r>
              <a:rPr lang="en-US" b="0" dirty="0">
                <a:solidFill>
                  <a:schemeClr val="bg1"/>
                </a:solidFill>
                <a:effectLst/>
                <a:latin typeface="Source Sans Pro" panose="020B0503030403020204" pitchFamily="34" charset="0"/>
              </a:rPr>
              <a:t>3 </a:t>
            </a:r>
            <a:r>
              <a:rPr lang="en-US" sz="2600" b="0" dirty="0">
                <a:solidFill>
                  <a:schemeClr val="bg1"/>
                </a:solidFill>
                <a:effectLst/>
                <a:latin typeface="Source Sans Pro" panose="020B0503030403020204" pitchFamily="34" charset="0"/>
              </a:rPr>
              <a:t>..... i</a:t>
            </a:r>
            <a:r>
              <a:rPr lang="en-US" b="0" dirty="0">
                <a:solidFill>
                  <a:schemeClr val="bg1"/>
                </a:solidFill>
                <a:effectLst/>
                <a:latin typeface="Source Sans Pro" panose="020B0503030403020204" pitchFamily="34" charset="0"/>
              </a:rPr>
              <a:t>n</a:t>
            </a:r>
            <a:r>
              <a:rPr lang="en-US" sz="2600" b="0" dirty="0">
                <a:solidFill>
                  <a:schemeClr val="bg1"/>
                </a:solidFill>
                <a:effectLst/>
                <a:latin typeface="Source Sans Pro" panose="020B0503030403020204" pitchFamily="34" charset="0"/>
              </a:rPr>
              <a:t>.</a:t>
            </a:r>
          </a:p>
          <a:p>
            <a:pPr algn="l"/>
            <a:endParaRPr lang="en-US" sz="1100" b="0" dirty="0">
              <a:solidFill>
                <a:schemeClr val="bg1"/>
              </a:solidFill>
              <a:effectLst/>
              <a:latin typeface="Source Sans Pro" panose="020B0503030403020204" pitchFamily="34" charset="0"/>
            </a:endParaRPr>
          </a:p>
          <a:p>
            <a:pPr algn="l"/>
            <a:r>
              <a:rPr lang="en-US" sz="2600" b="0" dirty="0">
                <a:solidFill>
                  <a:schemeClr val="bg1"/>
                </a:solidFill>
                <a:effectLst/>
                <a:latin typeface="Source Sans Pro" panose="020B0503030403020204" pitchFamily="34" charset="0"/>
              </a:rPr>
              <a:t>2. Apply KVL to each of the n meshes and use Ohm's law to express the voltage in terms of mesh current.</a:t>
            </a:r>
          </a:p>
          <a:p>
            <a:pPr algn="l"/>
            <a:endParaRPr lang="en-US" sz="1100" b="0" dirty="0">
              <a:solidFill>
                <a:schemeClr val="bg1"/>
              </a:solidFill>
              <a:effectLst/>
              <a:latin typeface="Source Sans Pro" panose="020B0503030403020204" pitchFamily="34" charset="0"/>
            </a:endParaRPr>
          </a:p>
          <a:p>
            <a:pPr algn="l"/>
            <a:r>
              <a:rPr lang="en-US" sz="2600" b="0" dirty="0">
                <a:solidFill>
                  <a:schemeClr val="bg1"/>
                </a:solidFill>
                <a:effectLst/>
                <a:latin typeface="Source Sans Pro" panose="020B0503030403020204" pitchFamily="34" charset="0"/>
              </a:rPr>
              <a:t>3. Solve the n resulting Linear Equations to find the mesh currents. </a:t>
            </a:r>
          </a:p>
          <a:p>
            <a:endParaRPr lang="en-SG" sz="2600" dirty="0">
              <a:solidFill>
                <a:schemeClr val="bg1"/>
              </a:solidFill>
            </a:endParaRPr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4C9463CC-F657-57E6-04FD-A75704D72C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5" t="493" r="12429" b="10857"/>
          <a:stretch/>
        </p:blipFill>
        <p:spPr>
          <a:xfrm>
            <a:off x="134469" y="3537945"/>
            <a:ext cx="5154705" cy="3293163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55654B7-99DF-E221-3300-63DCAFDDFC3C}"/>
              </a:ext>
            </a:extLst>
          </p:cNvPr>
          <p:cNvCxnSpPr>
            <a:cxnSpLocks/>
          </p:cNvCxnSpPr>
          <p:nvPr/>
        </p:nvCxnSpPr>
        <p:spPr>
          <a:xfrm>
            <a:off x="6978449" y="1655734"/>
            <a:ext cx="3234905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2664D341-301E-DAD2-15D1-BCCF0C80175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814"/>
          <a:stretch/>
        </p:blipFill>
        <p:spPr>
          <a:xfrm>
            <a:off x="183206" y="197221"/>
            <a:ext cx="4709568" cy="2836243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FA63258-CF9C-CAA7-087D-2B9BB5793BD7}"/>
              </a:ext>
            </a:extLst>
          </p:cNvPr>
          <p:cNvSpPr/>
          <p:nvPr/>
        </p:nvSpPr>
        <p:spPr>
          <a:xfrm>
            <a:off x="4276165" y="941294"/>
            <a:ext cx="116541" cy="14343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517FB9B-7350-1FDA-1774-E559E1E841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3180" y="1195696"/>
            <a:ext cx="178130" cy="33250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AE7D68F-123B-1797-5D92-F0F2A301AB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2320800" y="1463430"/>
            <a:ext cx="434378" cy="129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9680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4E581-35CA-E976-EF41-5AB63029C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SG" sz="5400" dirty="0">
                <a:solidFill>
                  <a:srgbClr val="282625"/>
                </a:solidFill>
                <a:latin typeface="Source Sans Pro" panose="020B0503030403020204" pitchFamily="34" charset="0"/>
              </a:rPr>
              <a:t>Application of</a:t>
            </a:r>
            <a:r>
              <a:rPr lang="en-US" sz="5400" b="0" dirty="0">
                <a:solidFill>
                  <a:srgbClr val="282625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en-US" sz="5400" dirty="0">
                <a:solidFill>
                  <a:srgbClr val="282625"/>
                </a:solidFill>
                <a:latin typeface="Source Sans Pro" panose="020B0503030403020204" pitchFamily="34" charset="0"/>
              </a:rPr>
              <a:t>M</a:t>
            </a:r>
            <a:r>
              <a:rPr lang="en-US" sz="5400" b="0" dirty="0">
                <a:solidFill>
                  <a:srgbClr val="282625"/>
                </a:solidFill>
                <a:effectLst/>
                <a:latin typeface="Source Sans Pro" panose="020B0503030403020204" pitchFamily="34" charset="0"/>
              </a:rPr>
              <a:t>esh Analysis</a:t>
            </a:r>
            <a:endParaRPr lang="en-SG" sz="54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720B2E9-1C1E-C16F-743B-70AA6077AD93}"/>
              </a:ext>
            </a:extLst>
          </p:cNvPr>
          <p:cNvSpPr/>
          <p:nvPr/>
        </p:nvSpPr>
        <p:spPr>
          <a:xfrm>
            <a:off x="212651" y="5295020"/>
            <a:ext cx="7719237" cy="85060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2050" name="Picture 2" descr="cpe">
            <a:extLst>
              <a:ext uri="{FF2B5EF4-FFF2-40B4-BE49-F238E27FC236}">
                <a16:creationId xmlns:a16="http://schemas.microsoft.com/office/drawing/2014/main" id="{359C8EF5-B42F-232F-72E2-98E7F6021B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960" t="27416" r="1188" b="24792"/>
          <a:stretch/>
        </p:blipFill>
        <p:spPr bwMode="auto">
          <a:xfrm>
            <a:off x="7258524" y="2249174"/>
            <a:ext cx="4799006" cy="3317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AC8895F-6264-EB2B-0853-1EFE2329CA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826" r="15982" b="71469"/>
          <a:stretch/>
        </p:blipFill>
        <p:spPr>
          <a:xfrm>
            <a:off x="0" y="2457099"/>
            <a:ext cx="3414203" cy="14507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A38FAEA-EB25-3BFE-2F8B-78897FFECA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0157" y="2320214"/>
            <a:ext cx="3285835" cy="18679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03691D-6610-8294-B4A4-48C1BFDADC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2651" y="4188189"/>
            <a:ext cx="3510108" cy="171392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EB0B5D7-7E88-0535-4FAA-A24C705C7211}"/>
              </a:ext>
            </a:extLst>
          </p:cNvPr>
          <p:cNvSpPr txBox="1"/>
          <p:nvPr/>
        </p:nvSpPr>
        <p:spPr>
          <a:xfrm>
            <a:off x="4607858" y="4578671"/>
            <a:ext cx="202602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000" dirty="0"/>
              <a:t>Using calculator:</a:t>
            </a:r>
          </a:p>
          <a:p>
            <a:r>
              <a:rPr lang="en-SG" sz="2000" dirty="0"/>
              <a:t>i</a:t>
            </a:r>
            <a:r>
              <a:rPr lang="en-SG" sz="1400" dirty="0"/>
              <a:t>1</a:t>
            </a:r>
            <a:r>
              <a:rPr lang="en-SG" sz="2000" dirty="0"/>
              <a:t> =  -3.21</a:t>
            </a:r>
          </a:p>
          <a:p>
            <a:r>
              <a:rPr lang="en-SG" sz="2000" dirty="0"/>
              <a:t>i</a:t>
            </a:r>
            <a:r>
              <a:rPr lang="en-SG" sz="1400" dirty="0"/>
              <a:t>2 </a:t>
            </a:r>
            <a:r>
              <a:rPr lang="en-SG" sz="2000" dirty="0"/>
              <a:t>=  -9.64</a:t>
            </a:r>
          </a:p>
          <a:p>
            <a:r>
              <a:rPr lang="en-SG" sz="2000" dirty="0"/>
              <a:t>i</a:t>
            </a:r>
            <a:r>
              <a:rPr lang="en-SG" sz="1400" dirty="0"/>
              <a:t>3</a:t>
            </a:r>
            <a:r>
              <a:rPr lang="en-SG" sz="2000" dirty="0"/>
              <a:t> =  -5</a:t>
            </a:r>
          </a:p>
        </p:txBody>
      </p:sp>
    </p:spTree>
    <p:extLst>
      <p:ext uri="{BB962C8B-B14F-4D97-AF65-F5344CB8AC3E}">
        <p14:creationId xmlns:p14="http://schemas.microsoft.com/office/powerpoint/2010/main" val="23706975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93093-B1A4-4667-073A-AF4116FCCD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SG" sz="5400" dirty="0"/>
              <a:t>Mesh Vs Nodal Analysis</a:t>
            </a:r>
          </a:p>
        </p:txBody>
      </p:sp>
      <p:pic>
        <p:nvPicPr>
          <p:cNvPr id="3" name="Content Placeholder 4">
            <a:extLst>
              <a:ext uri="{FF2B5EF4-FFF2-40B4-BE49-F238E27FC236}">
                <a16:creationId xmlns:a16="http://schemas.microsoft.com/office/drawing/2014/main" id="{08253C91-3567-AE1D-C805-893963010DF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3" t="22253" r="2710"/>
          <a:stretch/>
        </p:blipFill>
        <p:spPr>
          <a:xfrm>
            <a:off x="1392745" y="2009553"/>
            <a:ext cx="10709608" cy="4369981"/>
          </a:xfrm>
          <a:prstGeom prst="rect">
            <a:avLst/>
          </a:prstGeom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2106C308-D6F1-4828-DB91-E998718D0EC7}"/>
              </a:ext>
            </a:extLst>
          </p:cNvPr>
          <p:cNvSpPr/>
          <p:nvPr/>
        </p:nvSpPr>
        <p:spPr>
          <a:xfrm>
            <a:off x="843395" y="2062638"/>
            <a:ext cx="304799" cy="25852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ED519B04-2CF9-20DE-8D66-1E18972A7524}"/>
              </a:ext>
            </a:extLst>
          </p:cNvPr>
          <p:cNvSpPr/>
          <p:nvPr/>
        </p:nvSpPr>
        <p:spPr>
          <a:xfrm>
            <a:off x="836223" y="3299740"/>
            <a:ext cx="304799" cy="25852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25C28BE9-5918-CA19-ED2A-3AA766952864}"/>
              </a:ext>
            </a:extLst>
          </p:cNvPr>
          <p:cNvSpPr/>
          <p:nvPr/>
        </p:nvSpPr>
        <p:spPr>
          <a:xfrm>
            <a:off x="836223" y="4536143"/>
            <a:ext cx="304799" cy="25852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B8F59D67-DAD2-6BBF-2F59-29C1A27459E9}"/>
              </a:ext>
            </a:extLst>
          </p:cNvPr>
          <p:cNvSpPr/>
          <p:nvPr/>
        </p:nvSpPr>
        <p:spPr>
          <a:xfrm>
            <a:off x="830844" y="5441579"/>
            <a:ext cx="304799" cy="25852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8341746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76F496-1691-F3BA-36AE-29CA96925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SG" sz="5400" dirty="0"/>
              <a:t>Mesh</a:t>
            </a:r>
            <a:r>
              <a:rPr lang="en-SG" sz="4800" dirty="0"/>
              <a:t> &amp; Nodal Comparison</a:t>
            </a:r>
          </a:p>
        </p:txBody>
      </p:sp>
      <p:pic>
        <p:nvPicPr>
          <p:cNvPr id="3" name="Content Placeholder 3">
            <a:extLst>
              <a:ext uri="{FF2B5EF4-FFF2-40B4-BE49-F238E27FC236}">
                <a16:creationId xmlns:a16="http://schemas.microsoft.com/office/drawing/2014/main" id="{5B60AFED-9C4C-9D27-41DC-9994992F24E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73" t="16964" r="5858" b="7837"/>
          <a:stretch/>
        </p:blipFill>
        <p:spPr>
          <a:xfrm>
            <a:off x="1492103" y="1956389"/>
            <a:ext cx="9404878" cy="431681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E44F2AA-B992-80D7-0FA6-8028EF1154CB}"/>
              </a:ext>
            </a:extLst>
          </p:cNvPr>
          <p:cNvSpPr/>
          <p:nvPr/>
        </p:nvSpPr>
        <p:spPr>
          <a:xfrm>
            <a:off x="1470212" y="2232211"/>
            <a:ext cx="277905" cy="26894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ECA4A10-8E33-9DC4-E6A1-BCD1984C44E8}"/>
              </a:ext>
            </a:extLst>
          </p:cNvPr>
          <p:cNvSpPr/>
          <p:nvPr/>
        </p:nvSpPr>
        <p:spPr>
          <a:xfrm>
            <a:off x="1559857" y="2312891"/>
            <a:ext cx="277905" cy="268941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F0FC981-C2D5-176C-8447-00F4EF855974}"/>
              </a:ext>
            </a:extLst>
          </p:cNvPr>
          <p:cNvSpPr/>
          <p:nvPr/>
        </p:nvSpPr>
        <p:spPr>
          <a:xfrm>
            <a:off x="6302189" y="2259106"/>
            <a:ext cx="277905" cy="26894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C6F101F-B5A6-BA7A-269D-1426C9E1DE8C}"/>
              </a:ext>
            </a:extLst>
          </p:cNvPr>
          <p:cNvSpPr/>
          <p:nvPr/>
        </p:nvSpPr>
        <p:spPr>
          <a:xfrm>
            <a:off x="6391834" y="2339786"/>
            <a:ext cx="277905" cy="268941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9905624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2F41CEE-2CE4-DA4A-8403-87F0592C6C2E}"/>
              </a:ext>
            </a:extLst>
          </p:cNvPr>
          <p:cNvSpPr/>
          <p:nvPr/>
        </p:nvSpPr>
        <p:spPr>
          <a:xfrm>
            <a:off x="4561365" y="0"/>
            <a:ext cx="1945761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7096EE-02EC-88EA-725B-A272BC14F6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58" y="71088"/>
            <a:ext cx="6010942" cy="1148743"/>
          </a:xfrm>
        </p:spPr>
        <p:txBody>
          <a:bodyPr>
            <a:normAutofit/>
          </a:bodyPr>
          <a:lstStyle/>
          <a:p>
            <a:pPr algn="ctr"/>
            <a:r>
              <a:rPr lang="en-SG" sz="4800" dirty="0"/>
              <a:t>Super-mesh: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D278735-BABD-6794-A0B1-A62132770E1F}"/>
              </a:ext>
            </a:extLst>
          </p:cNvPr>
          <p:cNvSpPr txBox="1"/>
          <p:nvPr/>
        </p:nvSpPr>
        <p:spPr>
          <a:xfrm>
            <a:off x="309022" y="1670598"/>
            <a:ext cx="593229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0" i="0" dirty="0">
                <a:solidFill>
                  <a:schemeClr val="bg1"/>
                </a:solidFill>
                <a:effectLst/>
                <a:latin typeface="Source Sans Pro" panose="020B0503030403020204" pitchFamily="34" charset="0"/>
              </a:rPr>
              <a:t>A current source exist between two contiguous meshes, the two meshes collapsed into a single mesh called a super-mesh. </a:t>
            </a:r>
          </a:p>
          <a:p>
            <a:pPr algn="just"/>
            <a:r>
              <a:rPr lang="en-US" sz="2800" dirty="0">
                <a:solidFill>
                  <a:schemeClr val="bg1"/>
                </a:solidFill>
                <a:latin typeface="Source Sans Pro" panose="020B0503030403020204" pitchFamily="34" charset="0"/>
              </a:rPr>
              <a:t>T</a:t>
            </a:r>
            <a:r>
              <a:rPr lang="en-US" sz="2800" b="0" i="0" dirty="0">
                <a:solidFill>
                  <a:schemeClr val="bg1"/>
                </a:solidFill>
                <a:effectLst/>
                <a:latin typeface="Source Sans Pro" panose="020B0503030403020204" pitchFamily="34" charset="0"/>
              </a:rPr>
              <a:t>he current source and any elements connected in series with it removed. However, KVL must still be satisfied within is super-mesh using the old match current labels. also the removal of provides another mesh equation.</a:t>
            </a:r>
            <a:endParaRPr lang="en-SG" sz="2600" dirty="0">
              <a:solidFill>
                <a:schemeClr val="bg1"/>
              </a:solidFill>
            </a:endParaRPr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0AF008F1-F3BC-0C17-809F-5E8D4C5A5C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59" t="13095" r="38897" b="12238"/>
          <a:stretch/>
        </p:blipFill>
        <p:spPr>
          <a:xfrm>
            <a:off x="6613450" y="1828800"/>
            <a:ext cx="5493491" cy="2913321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FC7BA54-D284-A91C-AA14-D9E4F59B92C9}"/>
              </a:ext>
            </a:extLst>
          </p:cNvPr>
          <p:cNvSpPr txBox="1"/>
          <p:nvPr/>
        </p:nvSpPr>
        <p:spPr>
          <a:xfrm>
            <a:off x="8484474" y="4890977"/>
            <a:ext cx="17514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Fig: Super-mesh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6F736E6-6E7D-D03E-4538-B1239414A8E8}"/>
              </a:ext>
            </a:extLst>
          </p:cNvPr>
          <p:cNvCxnSpPr>
            <a:cxnSpLocks/>
          </p:cNvCxnSpPr>
          <p:nvPr/>
        </p:nvCxnSpPr>
        <p:spPr>
          <a:xfrm flipV="1">
            <a:off x="1946694" y="1294713"/>
            <a:ext cx="2287670" cy="11177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2148342"/>
      </p:ext>
    </p:extLst>
  </p:cSld>
  <p:clrMapOvr>
    <a:masterClrMapping/>
  </p:clrMapOvr>
</p:sld>
</file>

<file path=ppt/theme/theme1.xml><?xml version="1.0" encoding="utf-8"?>
<a:theme xmlns:a="http://schemas.openxmlformats.org/drawingml/2006/main" name="1_RetrospectVTI">
  <a:themeElements>
    <a:clrScheme name="Custom 34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C7016"/>
      </a:accent1>
      <a:accent2>
        <a:srgbClr val="F8931D"/>
      </a:accent2>
      <a:accent3>
        <a:srgbClr val="CE8D3E"/>
      </a:accent3>
      <a:accent4>
        <a:srgbClr val="E64823"/>
      </a:accent4>
      <a:accent5>
        <a:srgbClr val="FFCA08"/>
      </a:accent5>
      <a:accent6>
        <a:srgbClr val="9C6A6A"/>
      </a:accent6>
      <a:hlink>
        <a:srgbClr val="2998E3"/>
      </a:hlink>
      <a:folHlink>
        <a:srgbClr val="7F723D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Override1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ppt/theme/themeOverride2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03EEFF0-FB57-4CB4-8BFC-DF397689E2ED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AA3F7EDC-E5B4-4BBC-9D2A-CBE6D46C37A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3932EF5-314F-409E-8020-FEE5FA0795B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{7441C204-34F8-4175-90F0-CFD9FD77B0CD}tf22712842_win32</Template>
  <TotalTime>356</TotalTime>
  <Words>300</Words>
  <Application>Microsoft Office PowerPoint</Application>
  <PresentationFormat>Widescreen</PresentationFormat>
  <Paragraphs>40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Bookman Old Style</vt:lpstr>
      <vt:lpstr>Calibri</vt:lpstr>
      <vt:lpstr>Franklin Gothic Book</vt:lpstr>
      <vt:lpstr>Source Sans Pro</vt:lpstr>
      <vt:lpstr>1_RetrospectVTI</vt:lpstr>
      <vt:lpstr>Mesh Analysis  Course Tutor: MS. Israt Sultana Dept. of  CSE Course Title  : Electrical Circuit Course code  : CSE-133</vt:lpstr>
      <vt:lpstr>PowerPoint Presentation</vt:lpstr>
      <vt:lpstr>Table of Contents</vt:lpstr>
      <vt:lpstr>Definition:</vt:lpstr>
      <vt:lpstr>PowerPoint Presentation</vt:lpstr>
      <vt:lpstr>Application of Mesh Analysis</vt:lpstr>
      <vt:lpstr>Mesh Vs Nodal Analysis</vt:lpstr>
      <vt:lpstr>Mesh &amp; Nodal Comparison</vt:lpstr>
      <vt:lpstr>Super-mesh:</vt:lpstr>
      <vt:lpstr>Properties of A Super-mesh:</vt:lpstr>
      <vt:lpstr>Applications of A Super-mesh:</vt:lpstr>
      <vt:lpstr>Applications of A Super-mesh: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Mesh Analysis  Course tutor: MS. Israt Sultana Electrical Circuit Course code : CSE-133</dc:title>
  <dc:creator>amit kumar</dc:creator>
  <cp:lastModifiedBy>amit kumar</cp:lastModifiedBy>
  <cp:revision>10</cp:revision>
  <dcterms:created xsi:type="dcterms:W3CDTF">2022-11-04T17:09:28Z</dcterms:created>
  <dcterms:modified xsi:type="dcterms:W3CDTF">2022-11-06T18:51:56Z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